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17"/>
  </p:handoutMasterIdLst>
  <p:sldIdLst>
    <p:sldId id="297" r:id="rId2"/>
    <p:sldId id="298" r:id="rId3"/>
    <p:sldId id="299" r:id="rId4"/>
    <p:sldId id="300" r:id="rId5"/>
    <p:sldId id="310" r:id="rId6"/>
    <p:sldId id="309" r:id="rId7"/>
    <p:sldId id="301" r:id="rId8"/>
    <p:sldId id="302" r:id="rId9"/>
    <p:sldId id="303" r:id="rId10"/>
    <p:sldId id="304" r:id="rId11"/>
    <p:sldId id="306" r:id="rId12"/>
    <p:sldId id="307" r:id="rId13"/>
    <p:sldId id="308" r:id="rId14"/>
    <p:sldId id="311" r:id="rId15"/>
    <p:sldId id="296" r:id="rId16"/>
  </p:sldIdLst>
  <p:sldSz cx="9144000" cy="6858000" type="screen4x3"/>
  <p:notesSz cx="6858000" cy="90805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40" autoAdjust="0"/>
    <p:restoredTop sz="94434" autoAdjust="0"/>
  </p:normalViewPr>
  <p:slideViewPr>
    <p:cSldViewPr>
      <p:cViewPr varScale="1">
        <p:scale>
          <a:sx n="70" d="100"/>
          <a:sy n="70" d="100"/>
        </p:scale>
        <p:origin x="132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234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40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40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D0800F6D-CDAE-4ADE-8F0E-376409E02D33}" type="datetimeFigureOut">
              <a:rPr lang="en-US"/>
              <a:pPr>
                <a:defRPr/>
              </a:pPr>
              <a:t>12/14/2020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24888"/>
            <a:ext cx="2971800" cy="4540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24888"/>
            <a:ext cx="2971800" cy="4540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867AFDB-78EF-482F-944F-CE45EE7CE8E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758031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fld id="{80D88960-5375-44CC-AAE5-AF5BB6E7DA4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411105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6DEBD7-20E4-4731-A243-DF68A5E6EBF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638899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09E7FA-3A6A-4826-83CC-1B6646736FA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667864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0AD89C-1B74-4302-A04E-705CB45CEC2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223186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fld id="{58424495-6C4F-4648-A492-0AD5A7783A6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334158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AD4825-15C8-4F72-A14F-5C96B5B1E30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31564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FB7585-765E-49A5-8F9E-7414AFF9844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994592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2808AA-71F1-44A4-83DF-64244D28291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952824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9F10A8-F234-4A98-9C53-17FF490AB2C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666212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31F3DE-77B3-488C-9A3C-AAFDAB0502C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403417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ight Triangle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fld id="{71891BFA-3A74-4CBA-93C0-C302E2EE4A2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251741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45C75"/>
                </a:solidFill>
              </a:defRPr>
            </a:lvl1pPr>
          </a:lstStyle>
          <a:p>
            <a:fld id="{7E9C08E9-C5EC-4A9C-A555-065E4E6627A9}" type="slidenum">
              <a:rPr lang="en-US" altLang="en-US"/>
              <a:pPr/>
              <a:t>‹#›</a:t>
            </a:fld>
            <a:endParaRPr lang="en-US" altLang="en-US"/>
          </a:p>
        </p:txBody>
      </p:sp>
      <p:grpSp>
        <p:nvGrpSpPr>
          <p:cNvPr id="1033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03" r:id="rId2"/>
    <p:sldLayoutId id="2147483712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13" r:id="rId9"/>
    <p:sldLayoutId id="2147483709" r:id="rId10"/>
    <p:sldLayoutId id="214748371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anose="05020102010507070707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anose="05020102010507070707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anose="05020102010507070707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4.xml"/><Relationship Id="rId1" Type="http://schemas.openxmlformats.org/officeDocument/2006/relationships/video" Target="https://www.youtube.com/embed/-8oBOd_xXAU" TargetMode="Externa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4.xml"/><Relationship Id="rId1" Type="http://schemas.openxmlformats.org/officeDocument/2006/relationships/video" Target="https://www.youtube.com/embed/CWzrABouyeE" TargetMode="Externa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-8oBOd_xXAU" TargetMode="External"/><Relationship Id="rId2" Type="http://schemas.openxmlformats.org/officeDocument/2006/relationships/hyperlink" Target="https://www.youtube.com/watch?v=CWzrABouyeE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/>
              <a:t>JAZZ MUSIC </a:t>
            </a:r>
            <a:endParaRPr lang="en-US" dirty="0"/>
          </a:p>
        </p:txBody>
      </p:sp>
      <p:pic>
        <p:nvPicPr>
          <p:cNvPr id="5" name="Picture 4" descr="JAZZAmerica’s “Classical” Music 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46" t="11741" r="14239" b="26783"/>
          <a:stretch/>
        </p:blipFill>
        <p:spPr bwMode="auto">
          <a:xfrm>
            <a:off x="1295400" y="3352801"/>
            <a:ext cx="6934200" cy="32004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0936535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Trombone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2362200"/>
            <a:ext cx="5870957" cy="4188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91481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Saxophone Jazz Musician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 smtClean="0"/>
              <a:t>Benny Carter </a:t>
            </a:r>
          </a:p>
          <a:p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1648" t="25091" r="70330" b="35348"/>
          <a:stretch/>
        </p:blipFill>
        <p:spPr>
          <a:xfrm>
            <a:off x="152400" y="3048000"/>
            <a:ext cx="3581400" cy="2694105"/>
          </a:xfrm>
          <a:prstGeom prst="rect">
            <a:avLst/>
          </a:prstGeom>
        </p:spPr>
      </p:pic>
      <p:pic>
        <p:nvPicPr>
          <p:cNvPr id="8" name="-8oBOd_xXAU"/>
          <p:cNvPicPr>
            <a:picLocks noGrp="1" noRot="1" noChangeAspect="1"/>
          </p:cNvPicPr>
          <p:nvPr>
            <p:ph sz="half" idx="2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4381500" y="2851150"/>
            <a:ext cx="4572000" cy="2890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6035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60" y="666490"/>
            <a:ext cx="8229600" cy="766070"/>
          </a:xfrm>
        </p:spPr>
        <p:txBody>
          <a:bodyPr/>
          <a:lstStyle/>
          <a:p>
            <a:r>
              <a:rPr lang="en-GB" dirty="0" smtClean="0"/>
              <a:t>Trumpet Jazz Musician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133599"/>
            <a:ext cx="8001000" cy="4221325"/>
          </a:xfrm>
        </p:spPr>
        <p:txBody>
          <a:bodyPr/>
          <a:lstStyle/>
          <a:p>
            <a:r>
              <a:rPr lang="en-GB" dirty="0" smtClean="0"/>
              <a:t>Louis Armstrong </a:t>
            </a:r>
          </a:p>
          <a:p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69230" t="13370" r="-549" b="31135"/>
          <a:stretch/>
        </p:blipFill>
        <p:spPr>
          <a:xfrm>
            <a:off x="457200" y="2743200"/>
            <a:ext cx="2743200" cy="3124200"/>
          </a:xfrm>
          <a:prstGeom prst="rect">
            <a:avLst/>
          </a:prstGeom>
        </p:spPr>
      </p:pic>
      <p:pic>
        <p:nvPicPr>
          <p:cNvPr id="8" name="CWzrABouyeE"/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3886200" y="2590800"/>
            <a:ext cx="4572000" cy="2647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8870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Different Styles of Jazz Music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920084"/>
            <a:ext cx="4495800" cy="4785516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GB" dirty="0"/>
              <a:t>Hot </a:t>
            </a:r>
            <a:r>
              <a:rPr lang="en-GB" dirty="0" smtClean="0"/>
              <a:t>Jazz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dirty="0" smtClean="0"/>
              <a:t>Chicago </a:t>
            </a:r>
            <a:r>
              <a:rPr lang="en-GB" dirty="0" smtClean="0"/>
              <a:t>Style</a:t>
            </a:r>
            <a:endParaRPr lang="en-GB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GB" dirty="0" smtClean="0"/>
              <a:t>Swing </a:t>
            </a:r>
            <a:endParaRPr lang="en-GB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GB" dirty="0" smtClean="0"/>
              <a:t>Kansas </a:t>
            </a:r>
            <a:r>
              <a:rPr lang="en-GB" dirty="0" smtClean="0"/>
              <a:t>City</a:t>
            </a:r>
            <a:endParaRPr lang="en-GB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GB" dirty="0" smtClean="0"/>
              <a:t>Gypsy </a:t>
            </a:r>
            <a:r>
              <a:rPr lang="en-GB" dirty="0" smtClean="0"/>
              <a:t>Jaz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dirty="0" smtClean="0"/>
              <a:t> Bebop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dirty="0" smtClean="0"/>
              <a:t>Vocalise</a:t>
            </a:r>
            <a:endParaRPr lang="en-GB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GB" dirty="0" smtClean="0"/>
              <a:t>Mainstream</a:t>
            </a:r>
            <a:endParaRPr lang="en-GB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GB" dirty="0" smtClean="0"/>
              <a:t>Cool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dirty="0" smtClean="0"/>
              <a:t>Hard Bop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dirty="0" smtClean="0"/>
              <a:t> </a:t>
            </a:r>
            <a:r>
              <a:rPr lang="en-GB" dirty="0"/>
              <a:t>M- Base </a:t>
            </a:r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4"/>
            <a:ext cx="4038600" cy="4785515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GB" dirty="0" err="1"/>
              <a:t>Bossa</a:t>
            </a:r>
            <a:r>
              <a:rPr lang="en-GB" dirty="0"/>
              <a:t> </a:t>
            </a:r>
            <a:r>
              <a:rPr lang="en-GB" dirty="0" smtClean="0"/>
              <a:t>Nova </a:t>
            </a:r>
            <a:endParaRPr lang="en-GB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GB" dirty="0" smtClean="0"/>
              <a:t>Modal </a:t>
            </a:r>
            <a:endParaRPr lang="en-GB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GB" dirty="0" smtClean="0"/>
              <a:t>Free </a:t>
            </a:r>
            <a:r>
              <a:rPr lang="en-GB" dirty="0"/>
              <a:t>&amp; Soul </a:t>
            </a:r>
            <a:r>
              <a:rPr lang="en-GB" dirty="0" smtClean="0"/>
              <a:t>Jazz</a:t>
            </a:r>
            <a:endParaRPr lang="en-GB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GB" dirty="0" smtClean="0"/>
              <a:t> </a:t>
            </a:r>
            <a:r>
              <a:rPr lang="en-GB" dirty="0" smtClean="0"/>
              <a:t>Groove </a:t>
            </a:r>
            <a:endParaRPr lang="en-GB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GB" dirty="0" smtClean="0"/>
              <a:t>Fusion </a:t>
            </a:r>
            <a:endParaRPr lang="en-GB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GB" dirty="0" smtClean="0"/>
              <a:t>Afro- </a:t>
            </a:r>
            <a:r>
              <a:rPr lang="en-GB" dirty="0" smtClean="0"/>
              <a:t>Cuban </a:t>
            </a:r>
            <a:endParaRPr lang="en-GB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GB" dirty="0" smtClean="0"/>
              <a:t>Post </a:t>
            </a:r>
            <a:r>
              <a:rPr lang="en-GB" dirty="0" smtClean="0"/>
              <a:t>Bop </a:t>
            </a:r>
            <a:endParaRPr lang="en-GB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GB" dirty="0" smtClean="0"/>
              <a:t>Acid </a:t>
            </a:r>
            <a:r>
              <a:rPr lang="en-GB" dirty="0" smtClean="0"/>
              <a:t>Jazz </a:t>
            </a:r>
            <a:endParaRPr lang="en-GB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GB" dirty="0" smtClean="0"/>
              <a:t>Smooth </a:t>
            </a:r>
            <a:r>
              <a:rPr lang="en-GB" dirty="0" smtClean="0"/>
              <a:t>Jazz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dirty="0" smtClean="0"/>
              <a:t>European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016901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References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n-GB" dirty="0"/>
              <a:t>Gridley, M. C., &amp; Cutler, D. (1988). </a:t>
            </a:r>
            <a:r>
              <a:rPr lang="en-GB" i="1" dirty="0"/>
              <a:t>Jazz styles: History &amp; analysis</a:t>
            </a:r>
            <a:r>
              <a:rPr lang="en-GB" dirty="0"/>
              <a:t>. Englewood Cliffs^ </a:t>
            </a:r>
            <a:r>
              <a:rPr lang="en-GB" dirty="0" err="1"/>
              <a:t>eN</a:t>
            </a:r>
            <a:r>
              <a:rPr lang="en-GB" dirty="0"/>
              <a:t>. JNJ: Prentice-Hall</a:t>
            </a:r>
            <a:r>
              <a:rPr lang="en-GB" dirty="0" smtClean="0"/>
              <a:t>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GB" dirty="0" err="1"/>
              <a:t>Hodeir</a:t>
            </a:r>
            <a:r>
              <a:rPr lang="en-GB" dirty="0"/>
              <a:t>, A. (1958). </a:t>
            </a:r>
            <a:r>
              <a:rPr lang="en-GB" i="1" dirty="0"/>
              <a:t>Jazz, its evolution and essence</a:t>
            </a:r>
            <a:r>
              <a:rPr lang="en-GB" dirty="0"/>
              <a:t>. Grove Press</a:t>
            </a:r>
            <a:r>
              <a:rPr lang="en-GB" dirty="0" smtClean="0"/>
              <a:t>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GB" dirty="0" err="1"/>
              <a:t>Zenni</a:t>
            </a:r>
            <a:r>
              <a:rPr lang="en-GB" dirty="0"/>
              <a:t>, S. (2016). Birth and Evolution of Jazz as Effects of Cultural Transfers. In </a:t>
            </a:r>
            <a:r>
              <a:rPr lang="en-GB" i="1" dirty="0"/>
              <a:t>Understanding Cultural Traits</a:t>
            </a:r>
            <a:r>
              <a:rPr lang="en-GB" dirty="0"/>
              <a:t> (pp. 135-143). Springer, </a:t>
            </a:r>
            <a:r>
              <a:rPr lang="en-GB" dirty="0" smtClean="0"/>
              <a:t>Cham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GB" dirty="0">
                <a:hlinkClick r:id="rId2"/>
              </a:rPr>
              <a:t>https://</a:t>
            </a:r>
            <a:r>
              <a:rPr lang="en-GB" dirty="0" smtClean="0">
                <a:hlinkClick r:id="rId2"/>
              </a:rPr>
              <a:t>www.youtube.com/watch?v=CWzrABouyeE</a:t>
            </a:r>
            <a:endParaRPr lang="en-GB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en-GB">
                <a:hlinkClick r:id="rId3"/>
              </a:rPr>
              <a:t>https://www.youtube.com/watch?v</a:t>
            </a:r>
            <a:r>
              <a:rPr lang="en-GB">
                <a:hlinkClick r:id="rId3"/>
              </a:rPr>
              <a:t>=-</a:t>
            </a:r>
            <a:r>
              <a:rPr lang="en-GB" smtClean="0">
                <a:hlinkClick r:id="rId3"/>
              </a:rPr>
              <a:t>8oBOd_xXAU</a:t>
            </a:r>
            <a:endParaRPr lang="en-GB" smtClean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359002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805189" y="3714234"/>
            <a:ext cx="6151749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0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13459048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Introduction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935163"/>
            <a:ext cx="8229600" cy="4770437"/>
          </a:xfrm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Jazz </a:t>
            </a:r>
            <a:r>
              <a:rPr lang="en-US" dirty="0" smtClean="0"/>
              <a:t>is </a:t>
            </a:r>
            <a:r>
              <a:rPr lang="en-US" dirty="0"/>
              <a:t>a music genre that is originated from New Orleans, United States by the African </a:t>
            </a:r>
            <a:r>
              <a:rPr lang="en-US" dirty="0" smtClean="0"/>
              <a:t>Americans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Jazz </a:t>
            </a:r>
            <a:r>
              <a:rPr lang="en-US" dirty="0" smtClean="0"/>
              <a:t> </a:t>
            </a:r>
            <a:r>
              <a:rPr lang="en-US" dirty="0"/>
              <a:t>became popular during 1895 between the last days of </a:t>
            </a:r>
            <a:r>
              <a:rPr lang="en-US" dirty="0" smtClean="0"/>
              <a:t>the First World War </a:t>
            </a:r>
            <a:r>
              <a:rPr lang="en-US" dirty="0"/>
              <a:t>and the Great </a:t>
            </a:r>
            <a:r>
              <a:rPr lang="en-US" dirty="0" smtClean="0"/>
              <a:t>Depression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Jazz </a:t>
            </a:r>
            <a:r>
              <a:rPr lang="en-US" dirty="0" smtClean="0"/>
              <a:t>is </a:t>
            </a:r>
            <a:r>
              <a:rPr lang="en-US" dirty="0"/>
              <a:t>inﬂuenced by ragtime, blues, and marching band </a:t>
            </a:r>
            <a:r>
              <a:rPr lang="en-US" dirty="0" smtClean="0"/>
              <a:t>music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 </a:t>
            </a:r>
            <a:r>
              <a:rPr lang="en-US" dirty="0"/>
              <a:t>Jazz is played with a lot of </a:t>
            </a:r>
            <a:r>
              <a:rPr lang="en-US" dirty="0" smtClean="0"/>
              <a:t>improvisations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Jazz represented a break from tradition music where a composer wrote an entire piece of music on paper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Jazz continued to evolve and developed into many different styles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57682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Introduction 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847850"/>
            <a:ext cx="8458199" cy="4781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7867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Brief History of Jazz Music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163"/>
            <a:ext cx="8686800" cy="4389437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Americas only indigenous art </a:t>
            </a:r>
            <a:r>
              <a:rPr lang="en-US" dirty="0" smtClean="0"/>
              <a:t>form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The </a:t>
            </a:r>
            <a:r>
              <a:rPr lang="en-US" dirty="0"/>
              <a:t>only music genre native to the </a:t>
            </a:r>
            <a:r>
              <a:rPr lang="en-US" dirty="0" smtClean="0"/>
              <a:t>United States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Started New Orleans, near the end of the 19th </a:t>
            </a:r>
            <a:r>
              <a:rPr lang="en-US" dirty="0" smtClean="0"/>
              <a:t>Century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Jazz music blended  elements several musical cultures like Europe, America and Africa 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3962400"/>
            <a:ext cx="2847079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8085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Evolution of Jazz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GB" dirty="0"/>
              <a:t>Jazz was just Ragtime music during about </a:t>
            </a:r>
            <a:r>
              <a:rPr lang="en-GB" dirty="0" smtClean="0"/>
              <a:t>1895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dirty="0" smtClean="0"/>
              <a:t> </a:t>
            </a:r>
            <a:r>
              <a:rPr lang="en-GB" dirty="0"/>
              <a:t>Around the 1900s, a brass band that performed for dance parties and such originated which is known as the “Classic Jazz” or the “New Orleans Style</a:t>
            </a:r>
            <a:r>
              <a:rPr lang="en-GB" dirty="0" smtClean="0"/>
              <a:t>”</a:t>
            </a:r>
          </a:p>
          <a:p>
            <a:pPr>
              <a:buFont typeface="Wingdings" panose="05000000000000000000" pitchFamily="2" charset="2"/>
              <a:buChar char="Ø"/>
            </a:pP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6114" t="43320" r="4858"/>
          <a:stretch/>
        </p:blipFill>
        <p:spPr>
          <a:xfrm>
            <a:off x="1371600" y="3657600"/>
            <a:ext cx="6477000" cy="2754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95335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	Improvisation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n-GB" dirty="0" smtClean="0"/>
              <a:t>Jazz music  is often </a:t>
            </a:r>
            <a:r>
              <a:rPr lang="en-GB" dirty="0"/>
              <a:t>based on improvisation </a:t>
            </a:r>
            <a:r>
              <a:rPr lang="en-GB" dirty="0" smtClean="0"/>
              <a:t>since </a:t>
            </a:r>
            <a:r>
              <a:rPr lang="en-GB" dirty="0"/>
              <a:t>it is known as being one of the key </a:t>
            </a:r>
            <a:r>
              <a:rPr lang="en-GB" dirty="0" smtClean="0"/>
              <a:t>elements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507" t="3340" r="3450" b="4802"/>
          <a:stretch/>
        </p:blipFill>
        <p:spPr>
          <a:xfrm>
            <a:off x="1981200" y="2971800"/>
            <a:ext cx="5257800" cy="3440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5358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Jazz Instruments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T</a:t>
            </a:r>
            <a:r>
              <a:rPr lang="en-US" dirty="0" smtClean="0"/>
              <a:t>he trumpet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9942" y="2371252"/>
            <a:ext cx="6934458" cy="3724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8104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163"/>
            <a:ext cx="8229600" cy="4694237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Piano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2667000"/>
            <a:ext cx="56388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2149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Saxophone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2514600"/>
            <a:ext cx="5261304" cy="4102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57704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7928</TotalTime>
  <Words>271</Words>
  <Application>Microsoft Office PowerPoint</Application>
  <PresentationFormat>On-screen Show (4:3)</PresentationFormat>
  <Paragraphs>60</Paragraphs>
  <Slides>15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Constantia</vt:lpstr>
      <vt:lpstr>Wingdings</vt:lpstr>
      <vt:lpstr>Wingdings 2</vt:lpstr>
      <vt:lpstr>Flow</vt:lpstr>
      <vt:lpstr>JAZZ MUSIC </vt:lpstr>
      <vt:lpstr>Introduction </vt:lpstr>
      <vt:lpstr>Introduction  </vt:lpstr>
      <vt:lpstr>Brief History of Jazz Music </vt:lpstr>
      <vt:lpstr>Evolution of Jazz </vt:lpstr>
      <vt:lpstr> Improvisation </vt:lpstr>
      <vt:lpstr>Jazz Instruments </vt:lpstr>
      <vt:lpstr>PowerPoint Presentation</vt:lpstr>
      <vt:lpstr>PowerPoint Presentation</vt:lpstr>
      <vt:lpstr>PowerPoint Presentation</vt:lpstr>
      <vt:lpstr>Saxophone Jazz Musician </vt:lpstr>
      <vt:lpstr>Trumpet Jazz Musician </vt:lpstr>
      <vt:lpstr>Different Styles of Jazz Music </vt:lpstr>
      <vt:lpstr>References 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Jazz Music </dc:title>
  <dc:creator>Administrator </dc:creator>
  <cp:lastModifiedBy>Administrator</cp:lastModifiedBy>
  <cp:revision>81</cp:revision>
  <dcterms:created xsi:type="dcterms:W3CDTF">2007-11-29T18:22:42Z</dcterms:created>
  <dcterms:modified xsi:type="dcterms:W3CDTF">2020-12-17T08:01:09Z</dcterms:modified>
</cp:coreProperties>
</file>